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88DCE-7AD6-1BF3-F9BE-54B6F8EB369E}" v="183" dt="2023-10-09T13:10:33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8"/>
  </p:normalViewPr>
  <p:slideViewPr>
    <p:cSldViewPr snapToGrid="0" snapToObjects="1">
      <p:cViewPr>
        <p:scale>
          <a:sx n="66" d="100"/>
          <a:sy n="66" d="100"/>
        </p:scale>
        <p:origin x="1171" y="-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Carter" userId="S::carterg@sgcyp.org.uk::c7c59657-1120-4ddb-86d4-d026ea287ee5" providerId="AD" clId="Web-{2ED88DCE-7AD6-1BF3-F9BE-54B6F8EB369E}"/>
    <pc:docChg chg="modSld">
      <pc:chgData name="Grace Carter" userId="S::carterg@sgcyp.org.uk::c7c59657-1120-4ddb-86d4-d026ea287ee5" providerId="AD" clId="Web-{2ED88DCE-7AD6-1BF3-F9BE-54B6F8EB369E}" dt="2023-10-09T13:10:32.817" v="169"/>
      <pc:docMkLst>
        <pc:docMk/>
      </pc:docMkLst>
      <pc:sldChg chg="modSp">
        <pc:chgData name="Grace Carter" userId="S::carterg@sgcyp.org.uk::c7c59657-1120-4ddb-86d4-d026ea287ee5" providerId="AD" clId="Web-{2ED88DCE-7AD6-1BF3-F9BE-54B6F8EB369E}" dt="2023-10-09T13:07:18.810" v="9" actId="1076"/>
        <pc:sldMkLst>
          <pc:docMk/>
          <pc:sldMk cId="3644188150" sldId="256"/>
        </pc:sldMkLst>
        <pc:spChg chg="mod">
          <ac:chgData name="Grace Carter" userId="S::carterg@sgcyp.org.uk::c7c59657-1120-4ddb-86d4-d026ea287ee5" providerId="AD" clId="Web-{2ED88DCE-7AD6-1BF3-F9BE-54B6F8EB369E}" dt="2023-10-09T13:07:18.810" v="9" actId="1076"/>
          <ac:spMkLst>
            <pc:docMk/>
            <pc:sldMk cId="3644188150" sldId="256"/>
            <ac:spMk id="5" creationId="{5885F63B-22FE-9C4F-B60D-553F5929394F}"/>
          </ac:spMkLst>
        </pc:spChg>
        <pc:spChg chg="mod">
          <ac:chgData name="Grace Carter" userId="S::carterg@sgcyp.org.uk::c7c59657-1120-4ddb-86d4-d026ea287ee5" providerId="AD" clId="Web-{2ED88DCE-7AD6-1BF3-F9BE-54B6F8EB369E}" dt="2023-10-09T13:06:52.403" v="1" actId="1076"/>
          <ac:spMkLst>
            <pc:docMk/>
            <pc:sldMk cId="3644188150" sldId="256"/>
            <ac:spMk id="6" creationId="{3406AFF5-E9E8-CE4E-A6D1-19C2855DB269}"/>
          </ac:spMkLst>
        </pc:spChg>
        <pc:picChg chg="mod">
          <ac:chgData name="Grace Carter" userId="S::carterg@sgcyp.org.uk::c7c59657-1120-4ddb-86d4-d026ea287ee5" providerId="AD" clId="Web-{2ED88DCE-7AD6-1BF3-F9BE-54B6F8EB369E}" dt="2023-10-09T13:07:03.153" v="4" actId="14100"/>
          <ac:picMkLst>
            <pc:docMk/>
            <pc:sldMk cId="3644188150" sldId="256"/>
            <ac:picMk id="11" creationId="{00000000-0000-0000-0000-000000000000}"/>
          </ac:picMkLst>
        </pc:picChg>
        <pc:picChg chg="mod">
          <ac:chgData name="Grace Carter" userId="S::carterg@sgcyp.org.uk::c7c59657-1120-4ddb-86d4-d026ea287ee5" providerId="AD" clId="Web-{2ED88DCE-7AD6-1BF3-F9BE-54B6F8EB369E}" dt="2023-10-09T13:07:14.154" v="8" actId="1076"/>
          <ac:picMkLst>
            <pc:docMk/>
            <pc:sldMk cId="3644188150" sldId="256"/>
            <ac:picMk id="25" creationId="{00000000-0000-0000-0000-000000000000}"/>
          </ac:picMkLst>
        </pc:picChg>
      </pc:sldChg>
      <pc:sldChg chg="addSp modSp">
        <pc:chgData name="Grace Carter" userId="S::carterg@sgcyp.org.uk::c7c59657-1120-4ddb-86d4-d026ea287ee5" providerId="AD" clId="Web-{2ED88DCE-7AD6-1BF3-F9BE-54B6F8EB369E}" dt="2023-10-09T13:10:32.817" v="169"/>
        <pc:sldMkLst>
          <pc:docMk/>
          <pc:sldMk cId="504377565" sldId="257"/>
        </pc:sldMkLst>
        <pc:graphicFrameChg chg="add mod modGraphic">
          <ac:chgData name="Grace Carter" userId="S::carterg@sgcyp.org.uk::c7c59657-1120-4ddb-86d4-d026ea287ee5" providerId="AD" clId="Web-{2ED88DCE-7AD6-1BF3-F9BE-54B6F8EB369E}" dt="2023-10-09T13:10:32.817" v="169"/>
          <ac:graphicFrameMkLst>
            <pc:docMk/>
            <pc:sldMk cId="504377565" sldId="257"/>
            <ac:graphicFrameMk id="3" creationId="{5E4C6423-5FF5-4FB5-4664-AFFF69232A0D}"/>
          </ac:graphicFrameMkLst>
        </pc:graphicFrameChg>
        <pc:graphicFrameChg chg="mod modGraphic">
          <ac:chgData name="Grace Carter" userId="S::carterg@sgcyp.org.uk::c7c59657-1120-4ddb-86d4-d026ea287ee5" providerId="AD" clId="Web-{2ED88DCE-7AD6-1BF3-F9BE-54B6F8EB369E}" dt="2023-10-09T13:09:15.518" v="111"/>
          <ac:graphicFrameMkLst>
            <pc:docMk/>
            <pc:sldMk cId="504377565" sldId="257"/>
            <ac:graphicFrameMk id="6" creationId="{00000000-0000-0000-0000-000000000000}"/>
          </ac:graphicFrameMkLst>
        </pc:graphicFrameChg>
        <pc:graphicFrameChg chg="mod modGraphic">
          <ac:chgData name="Grace Carter" userId="S::carterg@sgcyp.org.uk::c7c59657-1120-4ddb-86d4-d026ea287ee5" providerId="AD" clId="Web-{2ED88DCE-7AD6-1BF3-F9BE-54B6F8EB369E}" dt="2023-10-09T13:09:07.767" v="109"/>
          <ac:graphicFrameMkLst>
            <pc:docMk/>
            <pc:sldMk cId="504377565" sldId="257"/>
            <ac:graphicFrameMk id="7" creationId="{00000000-0000-0000-0000-000000000000}"/>
          </ac:graphicFrameMkLst>
        </pc:graphicFrameChg>
        <pc:graphicFrameChg chg="mod modGraphic">
          <ac:chgData name="Grace Carter" userId="S::carterg@sgcyp.org.uk::c7c59657-1120-4ddb-86d4-d026ea287ee5" providerId="AD" clId="Web-{2ED88DCE-7AD6-1BF3-F9BE-54B6F8EB369E}" dt="2023-10-09T13:10:04.473" v="127"/>
          <ac:graphicFrameMkLst>
            <pc:docMk/>
            <pc:sldMk cId="504377565" sldId="257"/>
            <ac:graphicFrameMk id="8" creationId="{00000000-0000-0000-0000-000000000000}"/>
          </ac:graphicFrameMkLst>
        </pc:graphicFrameChg>
        <pc:picChg chg="mod">
          <ac:chgData name="Grace Carter" userId="S::carterg@sgcyp.org.uk::c7c59657-1120-4ddb-86d4-d026ea287ee5" providerId="AD" clId="Web-{2ED88DCE-7AD6-1BF3-F9BE-54B6F8EB369E}" dt="2023-10-09T13:09:23.424" v="115" actId="1076"/>
          <ac:picMkLst>
            <pc:docMk/>
            <pc:sldMk cId="504377565" sldId="257"/>
            <ac:picMk id="2" creationId="{00000000-0000-0000-0000-000000000000}"/>
          </ac:picMkLst>
        </pc:picChg>
        <pc:picChg chg="mod">
          <ac:chgData name="Grace Carter" userId="S::carterg@sgcyp.org.uk::c7c59657-1120-4ddb-86d4-d026ea287ee5" providerId="AD" clId="Web-{2ED88DCE-7AD6-1BF3-F9BE-54B6F8EB369E}" dt="2023-10-09T13:09:18.096" v="112" actId="1076"/>
          <ac:picMkLst>
            <pc:docMk/>
            <pc:sldMk cId="504377565" sldId="257"/>
            <ac:picMk id="13" creationId="{00000000-0000-0000-0000-000000000000}"/>
          </ac:picMkLst>
        </pc:picChg>
        <pc:picChg chg="mod">
          <ac:chgData name="Grace Carter" userId="S::carterg@sgcyp.org.uk::c7c59657-1120-4ddb-86d4-d026ea287ee5" providerId="AD" clId="Web-{2ED88DCE-7AD6-1BF3-F9BE-54B6F8EB369E}" dt="2023-10-09T13:09:19.877" v="113" actId="1076"/>
          <ac:picMkLst>
            <pc:docMk/>
            <pc:sldMk cId="504377565" sldId="257"/>
            <ac:picMk id="14" creationId="{00000000-0000-0000-0000-000000000000}"/>
          </ac:picMkLst>
        </pc:picChg>
        <pc:picChg chg="mod">
          <ac:chgData name="Grace Carter" userId="S::carterg@sgcyp.org.uk::c7c59657-1120-4ddb-86d4-d026ea287ee5" providerId="AD" clId="Web-{2ED88DCE-7AD6-1BF3-F9BE-54B6F8EB369E}" dt="2023-10-09T13:09:25.581" v="116" actId="1076"/>
          <ac:picMkLst>
            <pc:docMk/>
            <pc:sldMk cId="504377565" sldId="257"/>
            <ac:picMk id="15" creationId="{00000000-0000-0000-0000-000000000000}"/>
          </ac:picMkLst>
        </pc:picChg>
        <pc:picChg chg="mod">
          <ac:chgData name="Grace Carter" userId="S::carterg@sgcyp.org.uk::c7c59657-1120-4ddb-86d4-d026ea287ee5" providerId="AD" clId="Web-{2ED88DCE-7AD6-1BF3-F9BE-54B6F8EB369E}" dt="2023-10-09T13:09:21.549" v="114" actId="1076"/>
          <ac:picMkLst>
            <pc:docMk/>
            <pc:sldMk cId="504377565" sldId="257"/>
            <ac:picMk id="17" creationId="{00000000-0000-0000-0000-000000000000}"/>
          </ac:picMkLst>
        </pc:picChg>
        <pc:picChg chg="mod">
          <ac:chgData name="Grace Carter" userId="S::carterg@sgcyp.org.uk::c7c59657-1120-4ddb-86d4-d026ea287ee5" providerId="AD" clId="Web-{2ED88DCE-7AD6-1BF3-F9BE-54B6F8EB369E}" dt="2023-10-09T13:09:38.472" v="118" actId="1076"/>
          <ac:picMkLst>
            <pc:docMk/>
            <pc:sldMk cId="504377565" sldId="257"/>
            <ac:picMk id="1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7A9A-2CB2-A741-B755-CCE1CF4A6E7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2587665" y="374520"/>
            <a:ext cx="5990935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How are schools the same?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AFF5-E9E8-CE4E-A6D1-19C2855DB269}"/>
              </a:ext>
            </a:extLst>
          </p:cNvPr>
          <p:cNvSpPr/>
          <p:nvPr/>
        </p:nvSpPr>
        <p:spPr>
          <a:xfrm>
            <a:off x="236715" y="410939"/>
            <a:ext cx="1923787" cy="6065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cap="none" spc="0" dirty="0">
                <a:ln w="0">
                  <a:solidFill>
                    <a:schemeClr val="tx1"/>
                  </a:solidFill>
                </a:ln>
                <a:effectLst>
                  <a:outerShdw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KNOWLEDGE ORGANISER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84E3967-87F3-CD49-9356-CFC6D0DEC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592879"/>
              </p:ext>
            </p:extLst>
          </p:nvPr>
        </p:nvGraphicFramePr>
        <p:xfrm>
          <a:off x="466590" y="1140625"/>
          <a:ext cx="4116233" cy="7395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2359">
                  <a:extLst>
                    <a:ext uri="{9D8B030D-6E8A-4147-A177-3AD203B41FA5}">
                      <a16:colId xmlns:a16="http://schemas.microsoft.com/office/drawing/2014/main" val="2344213269"/>
                    </a:ext>
                  </a:extLst>
                </a:gridCol>
                <a:gridCol w="2513874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748632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baseline="0" dirty="0">
                          <a:latin typeface="Gill Sans MT" panose="020B0502020104020203" pitchFamily="34" charset="77"/>
                        </a:rPr>
                        <a:t> </a:t>
                      </a:r>
                      <a:r>
                        <a:rPr lang="en-GB" sz="2000" b="1" dirty="0">
                          <a:latin typeface="Gill Sans MT" panose="020B0502020104020203" pitchFamily="34" charset="77"/>
                        </a:rPr>
                        <a:t>VOCABULARY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12075"/>
                  </a:ext>
                </a:extLst>
              </a:tr>
              <a:tr h="65058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 panose="020B0502020104020203" pitchFamily="34" charset="77"/>
                        </a:rPr>
                        <a:t>Physical features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ill Sans MT" panose="020B0502020104020203" pitchFamily="34" charset="77"/>
                        </a:rPr>
                        <a:t>The natural things in the Earth’s surface.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33429"/>
                  </a:ext>
                </a:extLst>
              </a:tr>
              <a:tr h="65058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 panose="020B0502020104020203" pitchFamily="34" charset="77"/>
                        </a:rPr>
                        <a:t>Human features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Gill Sans MT" panose="020B0502020104020203" pitchFamily="34" charset="77"/>
                        </a:rPr>
                        <a:t>Things made or built by humans.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563774"/>
                  </a:ext>
                </a:extLst>
              </a:tr>
              <a:tr h="65058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 panose="020B0502020104020203" pitchFamily="34" charset="77"/>
                        </a:rPr>
                        <a:t>continent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Gill Sans MT" panose="020B0502020104020203" pitchFamily="34" charset="77"/>
                        </a:rPr>
                        <a:t>A continuous expanse</a:t>
                      </a:r>
                      <a:r>
                        <a:rPr lang="en-GB" sz="1800" baseline="0" dirty="0">
                          <a:latin typeface="Gill Sans MT" panose="020B0502020104020203" pitchFamily="34" charset="77"/>
                        </a:rPr>
                        <a:t> of each of the world’s lands</a:t>
                      </a:r>
                      <a:endParaRPr lang="en-GB" sz="18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57742"/>
                  </a:ext>
                </a:extLst>
              </a:tr>
              <a:tr h="84313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 panose="020B0502020104020203" pitchFamily="34" charset="77"/>
                        </a:rPr>
                        <a:t>United kingdom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Gill Sans MT" panose="020B0502020104020203" pitchFamily="34" charset="77"/>
                        </a:rPr>
                        <a:t>Made up of England,</a:t>
                      </a:r>
                      <a:r>
                        <a:rPr lang="en-GB" sz="1800" baseline="0" dirty="0">
                          <a:latin typeface="Gill Sans MT" panose="020B0502020104020203" pitchFamily="34" charset="77"/>
                        </a:rPr>
                        <a:t> Northern Ireland, Scotland and Wales.</a:t>
                      </a:r>
                      <a:endParaRPr lang="en-GB" sz="18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595459"/>
                  </a:ext>
                </a:extLst>
              </a:tr>
              <a:tr h="84313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 panose="020B0502020104020203" pitchFamily="34" charset="77"/>
                        </a:rPr>
                        <a:t>globe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Gill Sans MT" panose="020B0502020104020203" pitchFamily="34" charset="77"/>
                        </a:rPr>
                        <a:t>A spherical or rounded object representing the earth.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535911"/>
                  </a:ext>
                </a:extLst>
              </a:tr>
              <a:tr h="65058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 panose="020B0502020104020203" pitchFamily="34" charset="77"/>
                        </a:rPr>
                        <a:t>atlas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Gill Sans MT" panose="020B0502020104020203" pitchFamily="34" charset="77"/>
                        </a:rPr>
                        <a:t>A book</a:t>
                      </a:r>
                      <a:r>
                        <a:rPr lang="en-GB" sz="1800" baseline="0" dirty="0">
                          <a:latin typeface="Gill Sans MT" panose="020B0502020104020203" pitchFamily="34" charset="77"/>
                        </a:rPr>
                        <a:t> or collection of maps.</a:t>
                      </a:r>
                      <a:endParaRPr lang="en-GB" sz="18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294210"/>
                  </a:ext>
                </a:extLst>
              </a:tr>
              <a:tr h="84313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 panose="020B0502020104020203" pitchFamily="34" charset="77"/>
                        </a:rPr>
                        <a:t>contrast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Gill Sans MT" panose="020B0502020104020203" pitchFamily="34" charset="77"/>
                        </a:rPr>
                        <a:t>Something that is strikingly</a:t>
                      </a:r>
                      <a:r>
                        <a:rPr lang="en-GB" sz="1800" baseline="0" dirty="0">
                          <a:latin typeface="Gill Sans MT" panose="020B0502020104020203" pitchFamily="34" charset="77"/>
                        </a:rPr>
                        <a:t> different from something else.</a:t>
                      </a:r>
                      <a:endParaRPr lang="en-GB" sz="18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610385"/>
                  </a:ext>
                </a:extLst>
              </a:tr>
              <a:tr h="65058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Gill Sans MT" panose="020B0502020104020203" pitchFamily="34" charset="77"/>
                        </a:rPr>
                        <a:t>line</a:t>
                      </a:r>
                    </a:p>
                    <a:p>
                      <a:pPr algn="ctr"/>
                      <a:endParaRPr lang="en-GB" sz="18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Gill Sans MT" panose="020B0502020104020203" pitchFamily="34" charset="77"/>
                        </a:rPr>
                        <a:t>A long narrow mark or band.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841805"/>
                  </a:ext>
                </a:extLst>
              </a:tr>
              <a:tr h="650589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4564703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08683"/>
              </p:ext>
            </p:extLst>
          </p:nvPr>
        </p:nvGraphicFramePr>
        <p:xfrm>
          <a:off x="8572521" y="6430387"/>
          <a:ext cx="3802666" cy="2791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49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What should I know by the</a:t>
                      </a:r>
                      <a:r>
                        <a:rPr lang="en-GB" sz="1100" b="1" baseline="0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end of the unit?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5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understand geographical similarities and differences between the</a:t>
                      </a:r>
                      <a:r>
                        <a:rPr lang="en-GB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United Kingdom and Japan.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en-GB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use basic geographical vocabulary to referring to: key physical features, including: beach, cliff, coast, forest, hill, mountain, sea, ocean, river, soil, valley, vegetation, season and weather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en-GB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use </a:t>
                      </a: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human features, including: city, town, village, factory, farm, house, office, port, harbour and shop.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We</a:t>
                      </a:r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can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identify the UK and its countries.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We can identify the continents of the world using atlas and globes.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229E4DC9-4D7A-4045-B8E0-194DBF237103}"/>
              </a:ext>
            </a:extLst>
          </p:cNvPr>
          <p:cNvSpPr/>
          <p:nvPr/>
        </p:nvSpPr>
        <p:spPr>
          <a:xfrm>
            <a:off x="331694" y="309282"/>
            <a:ext cx="12138212" cy="8982636"/>
          </a:xfrm>
          <a:prstGeom prst="rect">
            <a:avLst/>
          </a:prstGeom>
          <a:noFill/>
          <a:ln w="730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87100"/>
              </p:ext>
            </p:extLst>
          </p:nvPr>
        </p:nvGraphicFramePr>
        <p:xfrm>
          <a:off x="493488" y="7870785"/>
          <a:ext cx="4188354" cy="6838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5231">
                  <a:extLst>
                    <a:ext uri="{9D8B030D-6E8A-4147-A177-3AD203B41FA5}">
                      <a16:colId xmlns:a16="http://schemas.microsoft.com/office/drawing/2014/main" val="770377818"/>
                    </a:ext>
                  </a:extLst>
                </a:gridCol>
                <a:gridCol w="2633123">
                  <a:extLst>
                    <a:ext uri="{9D8B030D-6E8A-4147-A177-3AD203B41FA5}">
                      <a16:colId xmlns:a16="http://schemas.microsoft.com/office/drawing/2014/main" val="1837354585"/>
                    </a:ext>
                  </a:extLst>
                </a:gridCol>
              </a:tblGrid>
              <a:tr h="68383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Gill Sans MT" panose="020B0502020104020203" pitchFamily="34" charset="77"/>
                        </a:rPr>
                        <a:t>compare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Gill Sans MT" panose="020B0502020104020203" pitchFamily="34" charset="77"/>
                        </a:rPr>
                        <a:t>The similarities or difference</a:t>
                      </a:r>
                      <a:r>
                        <a:rPr lang="en-GB" sz="1800" baseline="0" dirty="0">
                          <a:latin typeface="Gill Sans MT" panose="020B0502020104020203" pitchFamily="34" charset="77"/>
                        </a:rPr>
                        <a:t> between things</a:t>
                      </a:r>
                      <a:endParaRPr lang="en-GB" sz="18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78324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944" y="1159251"/>
            <a:ext cx="3829537" cy="26390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73" y="462631"/>
            <a:ext cx="3049570" cy="3208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840" y="4170995"/>
            <a:ext cx="990600" cy="2259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49" y="8085996"/>
            <a:ext cx="2077471" cy="11426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b="4485"/>
          <a:stretch/>
        </p:blipFill>
        <p:spPr>
          <a:xfrm>
            <a:off x="7076982" y="7000451"/>
            <a:ext cx="924017" cy="2207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958" y="7017436"/>
            <a:ext cx="966482" cy="9573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06190" y="3798277"/>
            <a:ext cx="331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Human Features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0290" y="6613181"/>
            <a:ext cx="255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Physical Features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1474" y="4430658"/>
            <a:ext cx="1106641" cy="816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2622" y="7017435"/>
            <a:ext cx="921098" cy="10008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3354" y="4350403"/>
            <a:ext cx="1072715" cy="20789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9495" y="5355916"/>
            <a:ext cx="990600" cy="1019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89453" y="3663853"/>
            <a:ext cx="2252212" cy="27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112811" y="0"/>
            <a:ext cx="3307316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0">
                  <a:solidFill>
                    <a:schemeClr val="tx1"/>
                  </a:solidFill>
                </a:ln>
                <a:gradFill flip="none" rotWithShape="1">
                  <a:gsLst>
                    <a:gs pos="38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Assessment</a:t>
            </a:r>
            <a:endParaRPr lang="en-GB" sz="4800" b="1" cap="none" spc="0" dirty="0">
              <a:ln w="0">
                <a:solidFill>
                  <a:schemeClr val="tx1"/>
                </a:solidFill>
              </a:ln>
              <a:gradFill flip="none" rotWithShape="1">
                <a:gsLst>
                  <a:gs pos="38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8893"/>
              </p:ext>
            </p:extLst>
          </p:nvPr>
        </p:nvGraphicFramePr>
        <p:xfrm>
          <a:off x="499872" y="769440"/>
          <a:ext cx="5468425" cy="36287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68425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508128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Question 1:</a:t>
                      </a:r>
                      <a:r>
                        <a:rPr lang="en-US" sz="18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Which continent is the biggest?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718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Times New Roman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Times New Roman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Times New Roman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Times New Roman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Times New Roman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Times New Roman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  <a:tr h="326653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r>
                        <a:rPr lang="en-US" sz="18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Question 2:</a:t>
                      </a:r>
                      <a:r>
                        <a:rPr lang="en-US" sz="18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Which continent is Japan in?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66322"/>
                  </a:ext>
                </a:extLst>
              </a:tr>
              <a:tr h="979961">
                <a:tc>
                  <a:txBody>
                    <a:bodyPr/>
                    <a:lstStyle/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anchor="ctr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98939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19654"/>
              </p:ext>
            </p:extLst>
          </p:nvPr>
        </p:nvGraphicFramePr>
        <p:xfrm>
          <a:off x="6228907" y="763076"/>
          <a:ext cx="6111856" cy="42524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111856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1288346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</a:t>
                      </a: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Quest on 4: Circle the United kingdom and Japan on the world map.</a:t>
                      </a:r>
                      <a:endParaRPr lang="en-GB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964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br>
                        <a:rPr lang="en-US" sz="12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</a:b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784780"/>
              </p:ext>
            </p:extLst>
          </p:nvPr>
        </p:nvGraphicFramePr>
        <p:xfrm>
          <a:off x="525682" y="4534582"/>
          <a:ext cx="5431542" cy="37394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31542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1009918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Question 3: Tick</a:t>
                      </a:r>
                      <a:r>
                        <a:rPr lang="en-GB" sz="18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the features that are physical.</a:t>
                      </a:r>
                      <a:endParaRPr lang="en-GB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729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br>
                        <a:rPr lang="en-US" sz="12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</a:b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55" y="5772930"/>
            <a:ext cx="1066800" cy="1095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51" y="5771701"/>
            <a:ext cx="1000125" cy="1019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954" y="5965274"/>
            <a:ext cx="1057275" cy="1057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404" y="7031665"/>
            <a:ext cx="1085850" cy="1123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985" y="7026288"/>
            <a:ext cx="1000125" cy="1095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021" y="2107161"/>
            <a:ext cx="5997635" cy="283973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4C6423-5FF5-4FB5-4664-AFFF69232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90465"/>
              </p:ext>
            </p:extLst>
          </p:nvPr>
        </p:nvGraphicFramePr>
        <p:xfrm>
          <a:off x="6280526" y="5228150"/>
          <a:ext cx="6111856" cy="30492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111856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545506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</a:t>
                      </a: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Question 5: What does the word contrast mean?</a:t>
                      </a:r>
                      <a:endParaRPr lang="en-GB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503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br>
                        <a:rPr lang="en-US" sz="12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</a:b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37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d1eec94-3498-4611-a9ac-ad92a04c18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E9E548E6BC4498FCE4B1BA19632BC" ma:contentTypeVersion="14" ma:contentTypeDescription="Create a new document." ma:contentTypeScope="" ma:versionID="96c2a43f1ee812fa7c12f02c5a784223">
  <xsd:schema xmlns:xsd="http://www.w3.org/2001/XMLSchema" xmlns:xs="http://www.w3.org/2001/XMLSchema" xmlns:p="http://schemas.microsoft.com/office/2006/metadata/properties" xmlns:ns3="4d1eec94-3498-4611-a9ac-ad92a04c18c2" xmlns:ns4="7a3f56ae-82a7-4cc7-8083-d0c114bac2f3" targetNamespace="http://schemas.microsoft.com/office/2006/metadata/properties" ma:root="true" ma:fieldsID="98ee4cbdae376bbf30d8c3b6ac91f952" ns3:_="" ns4:_="">
    <xsd:import namespace="4d1eec94-3498-4611-a9ac-ad92a04c18c2"/>
    <xsd:import namespace="7a3f56ae-82a7-4cc7-8083-d0c114bac2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eec94-3498-4611-a9ac-ad92a04c18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f56ae-82a7-4cc7-8083-d0c114bac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C0F4C2-3AC4-4B28-B1F2-F075EBC704A6}">
  <ds:schemaRefs>
    <ds:schemaRef ds:uri="http://purl.org/dc/terms/"/>
    <ds:schemaRef ds:uri="4d1eec94-3498-4611-a9ac-ad92a04c18c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a3f56ae-82a7-4cc7-8083-d0c114bac2f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247AB6-4CFB-47F7-8974-42AB1C91D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1eec94-3498-4611-a9ac-ad92a04c18c2"/>
    <ds:schemaRef ds:uri="7a3f56ae-82a7-4cc7-8083-d0c114bac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6F9B2F-1E2A-472A-9317-A7BB85B2EE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1078</TotalTime>
  <Words>263</Words>
  <Application>Microsoft Office PowerPoint</Application>
  <PresentationFormat>A3 Paper (297x420 mm)</PresentationFormat>
  <Paragraphs>48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Jennings</dc:creator>
  <cp:lastModifiedBy>Marina Weldon</cp:lastModifiedBy>
  <cp:revision>87</cp:revision>
  <dcterms:created xsi:type="dcterms:W3CDTF">2020-09-22T12:40:30Z</dcterms:created>
  <dcterms:modified xsi:type="dcterms:W3CDTF">2023-10-09T13:10:34Z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0x010100E3DE9E548E6BC4498FCE4B1BA19632BC</vt:lpwstr>
  </property>
</Properties>
</file>