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Player" initials="GP" lastIdx="1" clrIdx="0">
    <p:extLst>
      <p:ext uri="{19B8F6BF-5375-455C-9EA6-DF929625EA0E}">
        <p15:presenceInfo xmlns:p15="http://schemas.microsoft.com/office/powerpoint/2012/main" userId="Georgia Pla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88"/>
  </p:normalViewPr>
  <p:slideViewPr>
    <p:cSldViewPr snapToGrid="0" snapToObjects="1">
      <p:cViewPr varScale="1">
        <p:scale>
          <a:sx n="63" d="100"/>
          <a:sy n="63" d="100"/>
        </p:scale>
        <p:origin x="13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53235"/>
              </p:ext>
            </p:extLst>
          </p:nvPr>
        </p:nvGraphicFramePr>
        <p:xfrm>
          <a:off x="4525025" y="1130166"/>
          <a:ext cx="3904111" cy="3337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33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Solids,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liquids, gases and changing state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715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-142240" y="411322"/>
            <a:ext cx="13086079" cy="5386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9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Where does our water come from and what are the effects of water pollution?</a:t>
            </a:r>
            <a:endParaRPr lang="en-GB" sz="29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9010467" y="1028946"/>
            <a:ext cx="331270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38161"/>
              </p:ext>
            </p:extLst>
          </p:nvPr>
        </p:nvGraphicFramePr>
        <p:xfrm>
          <a:off x="408433" y="1131522"/>
          <a:ext cx="3981093" cy="8063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367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849726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31159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Gill Sans MT" panose="020B0502020104020203" pitchFamily="34" charset="77"/>
                        </a:rPr>
                        <a:t>ESSENTIAL VOCABULARY</a:t>
                      </a:r>
                      <a:endParaRPr lang="en-GB" sz="10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6002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States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of matter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Materials can be one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of three states (solid, liquid, gas). Some materials can change from one state to another and back again.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solid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Materials that keep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their shape unless force is applied. They can be hard or soft.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965395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liquid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Liquids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take the shape of their container. They can flow or be poured.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45220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gas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Gases spread out and fill the space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they are in. They do not have a fixed shape.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984458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melting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When a solid is heated and changes to a liquid.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258335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freezing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When a liquid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is cooled and changes to a solid.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845639"/>
                  </a:ext>
                </a:extLst>
              </a:tr>
              <a:tr h="55697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evaporation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When a liquid changes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into a gas or water vapour.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condensation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When a gas is cooled and changes into a liquid.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714345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Water vapour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Water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that is in the form of a gas.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92799"/>
                  </a:ext>
                </a:extLst>
              </a:tr>
              <a:tr h="6002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Water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cycle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continuous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movement of water as it flows and moves around the Earth and atmosphere in different states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647568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precipitation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Liquid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or solid particles that fall from the clouds (rain, sleet, snow, hail).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source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place where a river begins.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mouth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point where a river joins the sea.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tributaries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Rivers that join up with another river.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52916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Compass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A device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used to show direction.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595607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2079"/>
              </p:ext>
            </p:extLst>
          </p:nvPr>
        </p:nvGraphicFramePr>
        <p:xfrm>
          <a:off x="8517110" y="1495395"/>
          <a:ext cx="3864822" cy="297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29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Water Cycle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525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348" y="1560559"/>
            <a:ext cx="3826652" cy="1360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62" y="2941314"/>
            <a:ext cx="3826652" cy="1468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5" y="1943742"/>
            <a:ext cx="3782632" cy="245046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74032"/>
              </p:ext>
            </p:extLst>
          </p:nvPr>
        </p:nvGraphicFramePr>
        <p:xfrm>
          <a:off x="8517110" y="4530923"/>
          <a:ext cx="3864822" cy="466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8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journey of a river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488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115" y="5001540"/>
            <a:ext cx="3806811" cy="4193260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01656"/>
              </p:ext>
            </p:extLst>
          </p:nvPr>
        </p:nvGraphicFramePr>
        <p:xfrm>
          <a:off x="4536263" y="4530924"/>
          <a:ext cx="3864822" cy="466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38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Rivers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in the UK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488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680" y="4947249"/>
            <a:ext cx="3017463" cy="4236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7273" t="2855" r="4976" b="3331"/>
          <a:stretch/>
        </p:blipFill>
        <p:spPr>
          <a:xfrm>
            <a:off x="4609229" y="5207715"/>
            <a:ext cx="832969" cy="10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86380"/>
              </p:ext>
            </p:extLst>
          </p:nvPr>
        </p:nvGraphicFramePr>
        <p:xfrm>
          <a:off x="4506450" y="1130166"/>
          <a:ext cx="2728903" cy="646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36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Claude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Monet (1840 – 1926)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1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-142240" y="411322"/>
            <a:ext cx="13086079" cy="5386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9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Where does our water come from and what are the effects of water pollution?</a:t>
            </a:r>
            <a:endParaRPr lang="en-GB" sz="29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9010467" y="851076"/>
            <a:ext cx="331270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97661"/>
              </p:ext>
            </p:extLst>
          </p:nvPr>
        </p:nvGraphicFramePr>
        <p:xfrm>
          <a:off x="382735" y="917550"/>
          <a:ext cx="4050324" cy="8226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042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899282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30677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Gill Sans MT" panose="020B0502020104020203" pitchFamily="34" charset="77"/>
                        </a:rPr>
                        <a:t>ESSENTIAL VOCABULARY</a:t>
                      </a:r>
                      <a:endParaRPr lang="en-GB" sz="10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Life</a:t>
                      </a:r>
                      <a:r>
                        <a:rPr lang="en-GB" sz="1100" b="1" baseline="0" dirty="0" smtClean="0">
                          <a:latin typeface="Gill Sans MT" panose="020B0502020104020203" pitchFamily="34" charset="77"/>
                        </a:rPr>
                        <a:t> Processes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things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living things do to stay alive.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organisms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Another word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used for ‘living things’.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965395"/>
                  </a:ext>
                </a:extLst>
              </a:tr>
              <a:tr h="59818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respiration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A process where plants and animals use oxygen gas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from the air to help turn their food into energy.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4522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0"/>
                        </a:rPr>
                        <a:t>sensitivity</a:t>
                      </a:r>
                      <a:endParaRPr lang="en-GB" sz="11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way living things react to changes in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their environment.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984458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Gill Sans MT" panose="020B0502020104020203" pitchFamily="34" charset="0"/>
                        </a:rPr>
                        <a:t>reproduction</a:t>
                      </a:r>
                      <a:endParaRPr lang="en-GB" sz="11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process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in which young are produced.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258335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0"/>
                        </a:rPr>
                        <a:t>excretion</a:t>
                      </a:r>
                      <a:endParaRPr lang="en-GB" sz="11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process by which living things get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rid of waste products. 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845639"/>
                  </a:ext>
                </a:extLst>
              </a:tr>
              <a:tr h="57621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0"/>
                        </a:rPr>
                        <a:t>nutrition</a:t>
                      </a:r>
                      <a:endParaRPr lang="en-GB" sz="11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process of obtaining food to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provide living things with energy to live and stay healthy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0"/>
                        </a:rPr>
                        <a:t>pollution</a:t>
                      </a:r>
                      <a:endParaRPr lang="en-GB" sz="11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Where harmful materials or substances have made it into an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environment.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714345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environment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A place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that is home to both living and non-living things. They contain many habitats.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92799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Classification</a:t>
                      </a:r>
                      <a:r>
                        <a:rPr lang="en-GB" sz="11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This is where plants or animals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are placed into groups according to their similarities.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647568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vertebrates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Animals with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a backbone.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In</a:t>
                      </a:r>
                      <a:r>
                        <a:rPr lang="en-GB" sz="1100" b="1" baseline="0" dirty="0" smtClean="0">
                          <a:latin typeface="Gill Sans MT" panose="020B0502020104020203" pitchFamily="34" charset="77"/>
                        </a:rPr>
                        <a:t>vertebrates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Animals without a backbone.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characteristics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Gill Sans MT" panose="020B0502020104020203" pitchFamily="34" charset="0"/>
                        </a:rPr>
                        <a:t>The distinguishing</a:t>
                      </a:r>
                      <a:r>
                        <a:rPr lang="en-GB" sz="1100" baseline="0" dirty="0" smtClean="0">
                          <a:latin typeface="Gill Sans MT" panose="020B0502020104020203" pitchFamily="34" charset="0"/>
                        </a:rPr>
                        <a:t> features or qualities that are specific to a species of plant or animal. </a:t>
                      </a:r>
                      <a:endParaRPr lang="en-GB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59818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Tone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 painting, tone refers to </a:t>
                      </a: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relative lightness or darkness of a colour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500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One colour can have an almost infinite number of different tones. </a:t>
                      </a:r>
                      <a:endParaRPr lang="en-GB" sz="5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76690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Gill Sans MT" panose="020B0502020104020203" pitchFamily="34" charset="77"/>
                        </a:rPr>
                        <a:t>Warm and cool colours</a:t>
                      </a:r>
                      <a:endParaRPr lang="en-GB" sz="11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Warm colours evoke a range of feelings from warmth and joy to anger and hostility.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 Cool colours evoke feelings of calmness and serenity, as well as sadness</a:t>
                      </a:r>
                      <a:r>
                        <a:rPr lang="en-GB" sz="1100" dirty="0" smtClean="0"/>
                        <a:t>.</a:t>
                      </a:r>
                      <a:endParaRPr lang="en-GB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595607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10554"/>
              </p:ext>
            </p:extLst>
          </p:nvPr>
        </p:nvGraphicFramePr>
        <p:xfrm>
          <a:off x="7315200" y="2313689"/>
          <a:ext cx="5069241" cy="528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94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How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can animals be grouped?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074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53509"/>
              </p:ext>
            </p:extLst>
          </p:nvPr>
        </p:nvGraphicFramePr>
        <p:xfrm>
          <a:off x="4522512" y="7676634"/>
          <a:ext cx="7861929" cy="1488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37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Effects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of c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hanges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to habitats and environments 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819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1" r="856" b="249"/>
          <a:stretch/>
        </p:blipFill>
        <p:spPr>
          <a:xfrm>
            <a:off x="7362548" y="2645400"/>
            <a:ext cx="4960621" cy="4888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61" b="1116"/>
          <a:stretch/>
        </p:blipFill>
        <p:spPr>
          <a:xfrm>
            <a:off x="4563081" y="8008345"/>
            <a:ext cx="7780793" cy="113596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03952"/>
              </p:ext>
            </p:extLst>
          </p:nvPr>
        </p:nvGraphicFramePr>
        <p:xfrm>
          <a:off x="7301275" y="1173480"/>
          <a:ext cx="5083165" cy="110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Life Processes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To stay alive and healthy, all living things need certain conditions to allow them to carry out the seven 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life processes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. We can use MRS GREN to remember them.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  <a:latin typeface="Gill Sans MT" panose="020B0502020104020203"/>
                        </a:rPr>
                        <a:t>M</a:t>
                      </a:r>
                      <a:r>
                        <a:rPr lang="en-GB" sz="1100" b="0" baseline="0" dirty="0" smtClean="0">
                          <a:solidFill>
                            <a:srgbClr val="FF0000"/>
                          </a:solidFill>
                          <a:latin typeface="Gill Sans MT" panose="020B0502020104020203"/>
                        </a:rPr>
                        <a:t> – movement  </a:t>
                      </a:r>
                      <a:r>
                        <a:rPr lang="en-GB" sz="1100" b="1" baseline="0" dirty="0" smtClean="0">
                          <a:solidFill>
                            <a:schemeClr val="accent1"/>
                          </a:solidFill>
                          <a:latin typeface="Gill Sans MT" panose="020B0502020104020203"/>
                        </a:rPr>
                        <a:t>R</a:t>
                      </a:r>
                      <a:r>
                        <a:rPr lang="en-GB" sz="1100" b="0" baseline="0" dirty="0" smtClean="0">
                          <a:solidFill>
                            <a:schemeClr val="accent1"/>
                          </a:solidFill>
                          <a:latin typeface="Gill Sans MT" panose="020B0502020104020203"/>
                        </a:rPr>
                        <a:t> – respiration  </a:t>
                      </a:r>
                      <a:r>
                        <a:rPr lang="en-GB" sz="11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Gill Sans MT" panose="020B0502020104020203"/>
                        </a:rPr>
                        <a:t>S</a:t>
                      </a:r>
                      <a:r>
                        <a:rPr lang="en-GB" sz="11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Gill Sans MT" panose="020B0502020104020203"/>
                        </a:rPr>
                        <a:t> – sensitivity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rgbClr val="00B050"/>
                          </a:solidFill>
                          <a:latin typeface="Gill Sans MT" panose="020B0502020104020203"/>
                        </a:rPr>
                        <a:t>G</a:t>
                      </a:r>
                      <a:r>
                        <a:rPr lang="en-GB" sz="1100" b="0" baseline="0" dirty="0" smtClean="0">
                          <a:solidFill>
                            <a:srgbClr val="00B050"/>
                          </a:solidFill>
                          <a:latin typeface="Gill Sans MT" panose="020B0502020104020203"/>
                        </a:rPr>
                        <a:t> – growth  </a:t>
                      </a:r>
                      <a:r>
                        <a:rPr lang="en-GB" sz="1100" b="1" baseline="0" dirty="0" smtClean="0">
                          <a:solidFill>
                            <a:schemeClr val="accent2"/>
                          </a:solidFill>
                          <a:latin typeface="Gill Sans MT" panose="020B0502020104020203"/>
                        </a:rPr>
                        <a:t>R</a:t>
                      </a:r>
                      <a:r>
                        <a:rPr lang="en-GB" sz="1100" b="0" baseline="0" dirty="0" smtClean="0">
                          <a:solidFill>
                            <a:schemeClr val="accent2"/>
                          </a:solidFill>
                          <a:latin typeface="Gill Sans MT" panose="020B0502020104020203"/>
                        </a:rPr>
                        <a:t> – reproduction  </a:t>
                      </a:r>
                      <a:r>
                        <a:rPr lang="en-GB" sz="1100" b="1" baseline="0" dirty="0" smtClean="0">
                          <a:solidFill>
                            <a:srgbClr val="7030A0"/>
                          </a:solidFill>
                          <a:latin typeface="Gill Sans MT" panose="020B0502020104020203"/>
                        </a:rPr>
                        <a:t>E</a:t>
                      </a:r>
                      <a:r>
                        <a:rPr lang="en-GB" sz="1100" b="0" baseline="0" dirty="0" smtClean="0">
                          <a:solidFill>
                            <a:srgbClr val="7030A0"/>
                          </a:solidFill>
                          <a:latin typeface="Gill Sans MT" panose="020B0502020104020203"/>
                        </a:rPr>
                        <a:t> – excretion  </a:t>
                      </a:r>
                      <a:r>
                        <a:rPr lang="en-GB" sz="1100" b="1" baseline="0" dirty="0" smtClean="0">
                          <a:solidFill>
                            <a:srgbClr val="FF3399"/>
                          </a:solidFill>
                          <a:latin typeface="Gill Sans MT" panose="020B0502020104020203"/>
                        </a:rPr>
                        <a:t>N</a:t>
                      </a:r>
                      <a:r>
                        <a:rPr lang="en-GB" sz="1100" b="0" baseline="0" dirty="0" smtClean="0">
                          <a:solidFill>
                            <a:srgbClr val="FF3399"/>
                          </a:solidFill>
                          <a:latin typeface="Gill Sans MT" panose="020B0502020104020203"/>
                        </a:rPr>
                        <a:t> - nutrition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53322" y="6349256"/>
            <a:ext cx="2633996" cy="1161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45" y="1481428"/>
            <a:ext cx="1469031" cy="1878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2948" y="1470565"/>
            <a:ext cx="114651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Gill Sans MT" panose="020B0502020104020203" pitchFamily="34" charset="0"/>
              </a:rPr>
              <a:t>Oscar-Claude Monet was a French painter. He was the founder of impressionism painting which is where short brush strokes are used to add layers of paint.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195" y="3420745"/>
            <a:ext cx="1606020" cy="1433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949" y="4952146"/>
            <a:ext cx="1687710" cy="13382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26659" y="5147288"/>
            <a:ext cx="907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Gill Sans MT" panose="020B0502020104020203" pitchFamily="34" charset="0"/>
              </a:rPr>
              <a:t>Water Lilies - 1910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2645" y="3886045"/>
            <a:ext cx="9384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Gill Sans MT" panose="020B0502020104020203" pitchFamily="34" charset="0"/>
              </a:rPr>
              <a:t>Waterlilies and Japanese Bridge -1899</a:t>
            </a:r>
          </a:p>
        </p:txBody>
      </p:sp>
      <p:sp>
        <p:nvSpPr>
          <p:cNvPr id="31" name="Bent Arrow 30"/>
          <p:cNvSpPr/>
          <p:nvPr/>
        </p:nvSpPr>
        <p:spPr>
          <a:xfrm rot="10800000">
            <a:off x="6302399" y="5576911"/>
            <a:ext cx="458134" cy="2662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Bent Arrow 35"/>
          <p:cNvSpPr/>
          <p:nvPr/>
        </p:nvSpPr>
        <p:spPr>
          <a:xfrm>
            <a:off x="4907879" y="3619401"/>
            <a:ext cx="569288" cy="2748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8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134112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4811"/>
              </p:ext>
            </p:extLst>
          </p:nvPr>
        </p:nvGraphicFramePr>
        <p:xfrm>
          <a:off x="306748" y="1071715"/>
          <a:ext cx="5898980" cy="2611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5846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52657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AutoNum type="arabicParenR"/>
                      </a:pPr>
                      <a:endParaRPr lang="en-GB" sz="16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26154"/>
              </p:ext>
            </p:extLst>
          </p:nvPr>
        </p:nvGraphicFramePr>
        <p:xfrm>
          <a:off x="6640492" y="1049205"/>
          <a:ext cx="5898980" cy="26779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4435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089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72837"/>
              </p:ext>
            </p:extLst>
          </p:nvPr>
        </p:nvGraphicFramePr>
        <p:xfrm>
          <a:off x="306748" y="3880358"/>
          <a:ext cx="5898980" cy="26795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84996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81751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US" sz="1050" baseline="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2580"/>
              </p:ext>
            </p:extLst>
          </p:nvPr>
        </p:nvGraphicFramePr>
        <p:xfrm>
          <a:off x="306748" y="6722263"/>
          <a:ext cx="5898980" cy="2611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5846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52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________________________________________________________________________________________________________________________</a:t>
                      </a:r>
                      <a:endParaRPr lang="en-GB" sz="28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91666"/>
              </p:ext>
            </p:extLst>
          </p:nvPr>
        </p:nvGraphicFramePr>
        <p:xfrm>
          <a:off x="6640492" y="3896989"/>
          <a:ext cx="5898980" cy="26501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65310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1848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15019"/>
              </p:ext>
            </p:extLst>
          </p:nvPr>
        </p:nvGraphicFramePr>
        <p:xfrm>
          <a:off x="6640492" y="6795979"/>
          <a:ext cx="5898980" cy="25604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602547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195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______________________________________________________________________________________________________________________________________________________</a:t>
                      </a:r>
                      <a:endParaRPr lang="en-GB" sz="24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</TotalTime>
  <Words>631</Words>
  <Application>Microsoft Office PowerPoint</Application>
  <PresentationFormat>A3 Paper (297x420 mm)</PresentationFormat>
  <Paragraphs>113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Carlito</vt:lpstr>
      <vt:lpstr>Comic Sans MS</vt:lpstr>
      <vt:lpstr>Gill Sans MT</vt:lpstr>
      <vt:lpstr>Phosphate Inline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Nesbitt</dc:creator>
  <cp:lastModifiedBy>Holly Jones</cp:lastModifiedBy>
  <cp:revision>119</cp:revision>
  <dcterms:created xsi:type="dcterms:W3CDTF">2020-09-22T12:40:30Z</dcterms:created>
  <dcterms:modified xsi:type="dcterms:W3CDTF">2024-06-03T15:27:14Z</dcterms:modified>
</cp:coreProperties>
</file>